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Open Sans Extra Bold" panose="020B0604020202020204" charset="0"/>
      <p:regular r:id="rId23"/>
    </p:embeddedFont>
    <p:embeddedFont>
      <p:font typeface="Poppins" panose="00000500000000000000" pitchFamily="2" charset="0"/>
      <p:regular r:id="rId24"/>
    </p:embeddedFont>
    <p:embeddedFont>
      <p:font typeface="Poppins Bold" panose="00000800000000000000" charset="0"/>
      <p:regular r:id="rId25"/>
    </p:embeddedFont>
    <p:embeddedFont>
      <p:font typeface="Poppins Medium" panose="00000600000000000000" pitchFamily="2" charset="0"/>
      <p:regular r:id="rId26"/>
    </p:embeddedFont>
    <p:embeddedFont>
      <p:font typeface="Poppins Semi-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mradi@outlook.com" userId="f2de4f8cc6a49515" providerId="LiveId" clId="{8509FF39-0B6D-44A5-9BA1-AF164C5B45D8}"/>
    <pc:docChg chg="custSel modSld">
      <pc:chgData name="pmradi@outlook.com" userId="f2de4f8cc6a49515" providerId="LiveId" clId="{8509FF39-0B6D-44A5-9BA1-AF164C5B45D8}" dt="2025-01-18T11:51:07.487" v="7" actId="113"/>
      <pc:docMkLst>
        <pc:docMk/>
      </pc:docMkLst>
      <pc:sldChg chg="modSp mod">
        <pc:chgData name="pmradi@outlook.com" userId="f2de4f8cc6a49515" providerId="LiveId" clId="{8509FF39-0B6D-44A5-9BA1-AF164C5B45D8}" dt="2025-01-18T11:51:07.487" v="7" actId="113"/>
        <pc:sldMkLst>
          <pc:docMk/>
          <pc:sldMk cId="0" sldId="261"/>
        </pc:sldMkLst>
        <pc:spChg chg="mod">
          <ac:chgData name="pmradi@outlook.com" userId="f2de4f8cc6a49515" providerId="LiveId" clId="{8509FF39-0B6D-44A5-9BA1-AF164C5B45D8}" dt="2025-01-18T11:50:35.718" v="0" actId="14100"/>
          <ac:spMkLst>
            <pc:docMk/>
            <pc:sldMk cId="0" sldId="261"/>
            <ac:spMk id="6" creationId="{00000000-0000-0000-0000-000000000000}"/>
          </ac:spMkLst>
        </pc:spChg>
        <pc:graphicFrameChg chg="modGraphic">
          <ac:chgData name="pmradi@outlook.com" userId="f2de4f8cc6a49515" providerId="LiveId" clId="{8509FF39-0B6D-44A5-9BA1-AF164C5B45D8}" dt="2025-01-18T11:51:07.487" v="7" actId="113"/>
          <ac:graphicFrameMkLst>
            <pc:docMk/>
            <pc:sldMk cId="0" sldId="261"/>
            <ac:graphicFrameMk id="7" creationId="{00000000-0000-0000-0000-000000000000}"/>
          </ac:graphicFrameMkLst>
        </pc:graphicFrame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3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383795" y="0"/>
            <a:ext cx="10230889" cy="10287000"/>
          </a:xfrm>
          <a:custGeom>
            <a:avLst/>
            <a:gdLst/>
            <a:ahLst/>
            <a:cxnLst/>
            <a:rect l="l" t="t" r="r" b="b"/>
            <a:pathLst>
              <a:path w="10230889" h="10287000">
                <a:moveTo>
                  <a:pt x="0" y="0"/>
                </a:moveTo>
                <a:lnTo>
                  <a:pt x="10230889" y="0"/>
                </a:lnTo>
                <a:lnTo>
                  <a:pt x="102308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097506" y="1028700"/>
            <a:ext cx="6190494" cy="8498682"/>
          </a:xfrm>
          <a:custGeom>
            <a:avLst/>
            <a:gdLst/>
            <a:ahLst/>
            <a:cxnLst/>
            <a:rect l="l" t="t" r="r" b="b"/>
            <a:pathLst>
              <a:path w="6190494" h="8498682">
                <a:moveTo>
                  <a:pt x="0" y="0"/>
                </a:moveTo>
                <a:lnTo>
                  <a:pt x="6190494" y="0"/>
                </a:lnTo>
                <a:lnTo>
                  <a:pt x="6190494" y="8498682"/>
                </a:lnTo>
                <a:lnTo>
                  <a:pt x="0" y="84986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35" r="-19446" b="-690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86447" y="1841237"/>
            <a:ext cx="8826980" cy="3635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74"/>
              </a:lnSpc>
            </a:pPr>
            <a:r>
              <a:rPr lang="en-US" sz="15564" b="1" spc="202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Real Estate </a:t>
            </a:r>
          </a:p>
        </p:txBody>
      </p:sp>
      <p:sp>
        <p:nvSpPr>
          <p:cNvPr id="6" name="Freeform 6"/>
          <p:cNvSpPr/>
          <p:nvPr/>
        </p:nvSpPr>
        <p:spPr>
          <a:xfrm flipH="1">
            <a:off x="809109" y="5247481"/>
            <a:ext cx="6413760" cy="143828"/>
          </a:xfrm>
          <a:custGeom>
            <a:avLst/>
            <a:gdLst/>
            <a:ahLst/>
            <a:cxnLst/>
            <a:rect l="l" t="t" r="r" b="b"/>
            <a:pathLst>
              <a:path w="6413760" h="143828">
                <a:moveTo>
                  <a:pt x="6413759" y="0"/>
                </a:moveTo>
                <a:lnTo>
                  <a:pt x="0" y="0"/>
                </a:lnTo>
                <a:lnTo>
                  <a:pt x="0" y="143827"/>
                </a:lnTo>
                <a:lnTo>
                  <a:pt x="6413759" y="143827"/>
                </a:lnTo>
                <a:lnTo>
                  <a:pt x="641375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898571" r="-3722" b="-2012857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25999" y="1650961"/>
            <a:ext cx="6546115" cy="7607339"/>
          </a:xfrm>
          <a:custGeom>
            <a:avLst/>
            <a:gdLst/>
            <a:ahLst/>
            <a:cxnLst/>
            <a:rect l="l" t="t" r="r" b="b"/>
            <a:pathLst>
              <a:path w="6546115" h="7607339">
                <a:moveTo>
                  <a:pt x="0" y="0"/>
                </a:moveTo>
                <a:lnTo>
                  <a:pt x="6546116" y="0"/>
                </a:lnTo>
                <a:lnTo>
                  <a:pt x="6546116" y="7607339"/>
                </a:lnTo>
                <a:lnTo>
                  <a:pt x="0" y="7607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809109" y="5654175"/>
            <a:ext cx="9554099" cy="420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27"/>
              </a:lnSpc>
            </a:pPr>
            <a:r>
              <a:rPr lang="en-US" sz="1763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POWERBI PROJECT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86199" y="8511912"/>
            <a:ext cx="7297597" cy="36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09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PRESENTATION BY RADINGOANA  PRECIOUS MANTI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6199" y="8891247"/>
            <a:ext cx="3528761" cy="3670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2092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JANUANRY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047" y="1238250"/>
            <a:ext cx="9493213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5788" y="3331030"/>
            <a:ext cx="7399568" cy="24729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69" lvl="1" indent="-221284" algn="just">
              <a:lnSpc>
                <a:spcPts val="2787"/>
              </a:lnSpc>
              <a:buFont typeface="Arial"/>
              <a:buChar char="•"/>
            </a:pPr>
            <a:r>
              <a:rPr lang="en-US" sz="204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Jurong West</a:t>
            </a: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is the most leading town in terms of resale price, further analysis shows that is due to 4 room houses and  properties with surface area range of 91 - 98 sqm</a:t>
            </a:r>
          </a:p>
          <a:p>
            <a:pPr algn="just">
              <a:lnSpc>
                <a:spcPts val="2787"/>
              </a:lnSpc>
            </a:pPr>
            <a:endParaRPr lang="en-US" sz="20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569" lvl="1" indent="-221284" algn="just">
              <a:lnSpc>
                <a:spcPts val="2787"/>
              </a:lnSpc>
              <a:buFont typeface="Arial"/>
              <a:buChar char="•"/>
            </a:pP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Other high resale price towns are </a:t>
            </a:r>
            <a:r>
              <a:rPr lang="en-US" sz="204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Tampines,  Woodlands, and Sengkang</a:t>
            </a: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respectively. </a:t>
            </a:r>
          </a:p>
        </p:txBody>
      </p:sp>
      <p:sp>
        <p:nvSpPr>
          <p:cNvPr id="7" name="Freeform 7"/>
          <p:cNvSpPr/>
          <p:nvPr/>
        </p:nvSpPr>
        <p:spPr>
          <a:xfrm>
            <a:off x="8674971" y="2810849"/>
            <a:ext cx="9181769" cy="5281403"/>
          </a:xfrm>
          <a:custGeom>
            <a:avLst/>
            <a:gdLst/>
            <a:ahLst/>
            <a:cxnLst/>
            <a:rect l="l" t="t" r="r" b="b"/>
            <a:pathLst>
              <a:path w="9181769" h="5281403">
                <a:moveTo>
                  <a:pt x="0" y="0"/>
                </a:moveTo>
                <a:lnTo>
                  <a:pt x="9181769" y="0"/>
                </a:lnTo>
                <a:lnTo>
                  <a:pt x="9181769" y="5281404"/>
                </a:lnTo>
                <a:lnTo>
                  <a:pt x="0" y="5281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0" t="-2905" b="-3609"/>
            </a:stretch>
          </a:blipFill>
        </p:spPr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1000" y="2261577"/>
            <a:ext cx="11283462" cy="5520921"/>
          </a:xfrm>
          <a:custGeom>
            <a:avLst/>
            <a:gdLst/>
            <a:ahLst/>
            <a:cxnLst/>
            <a:rect l="l" t="t" r="r" b="b"/>
            <a:pathLst>
              <a:path w="11283462" h="5520921">
                <a:moveTo>
                  <a:pt x="0" y="0"/>
                </a:moveTo>
                <a:lnTo>
                  <a:pt x="11283462" y="0"/>
                </a:lnTo>
                <a:lnTo>
                  <a:pt x="11283462" y="5520921"/>
                </a:lnTo>
                <a:lnTo>
                  <a:pt x="0" y="5520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57" t="-3128" r="-328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74047" y="1238250"/>
            <a:ext cx="9427260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74263" y="8547479"/>
            <a:ext cx="13488950" cy="106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69" lvl="1" indent="-221284" algn="just">
              <a:lnSpc>
                <a:spcPts val="2787"/>
              </a:lnSpc>
              <a:buFont typeface="Arial"/>
              <a:buChar char="•"/>
            </a:pPr>
            <a:r>
              <a:rPr lang="en-US" sz="204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Floor area and resale pricing are correlated,</a:t>
            </a: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less than 80sqm are cheaper as compared to &gt;85sqm</a:t>
            </a:r>
          </a:p>
          <a:p>
            <a:pPr algn="just">
              <a:lnSpc>
                <a:spcPts val="2787"/>
              </a:lnSpc>
            </a:pPr>
            <a:endParaRPr lang="en-US" sz="20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569" lvl="1" indent="-221284" algn="just">
              <a:lnSpc>
                <a:spcPts val="2787"/>
              </a:lnSpc>
              <a:buFont typeface="Arial"/>
              <a:buChar char="•"/>
            </a:pP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Lucrative price can be found between </a:t>
            </a:r>
            <a:r>
              <a:rPr lang="en-US" sz="204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91 and 97 sqm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047" y="1238250"/>
            <a:ext cx="9427260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30892" y="3372739"/>
            <a:ext cx="12312092" cy="5951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Real estate market shows preference to 4 room flats especially in towns like Jurong West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There is a positive correlation between floor area and resale pricing i.e larger flats tend to have higher  prices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Active leases represent a significant portion of the market, i.e more chances for resale activities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Strategic focus on high-value areas and popular flat types can drive better market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955127" y="1493069"/>
            <a:ext cx="3332873" cy="8293100"/>
          </a:xfrm>
          <a:custGeom>
            <a:avLst/>
            <a:gdLst/>
            <a:ahLst/>
            <a:cxnLst/>
            <a:rect l="l" t="t" r="r" b="b"/>
            <a:pathLst>
              <a:path w="3332873" h="8293100">
                <a:moveTo>
                  <a:pt x="0" y="0"/>
                </a:moveTo>
                <a:lnTo>
                  <a:pt x="3332873" y="0"/>
                </a:lnTo>
                <a:lnTo>
                  <a:pt x="3332873" y="8293100"/>
                </a:lnTo>
                <a:lnTo>
                  <a:pt x="0" y="829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05" t="-17437" r="-47405"/>
            </a:stretch>
          </a:blipFill>
        </p:spPr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047" y="1238250"/>
            <a:ext cx="9427260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947586" y="3321253"/>
            <a:ext cx="12312092" cy="4960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Focus on a 4 room flats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Target Jurong West for investments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Consider floor area in pricing strategy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Monitor active leases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626111" lvl="1" indent="-313055" algn="just">
              <a:lnSpc>
                <a:spcPts val="3944"/>
              </a:lnSpc>
              <a:buFont typeface="Arial"/>
              <a:buChar char="•"/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Diversify Investment in Other High-Value Flat Types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2262193" y="1283093"/>
            <a:ext cx="5643921" cy="9368675"/>
          </a:xfrm>
          <a:custGeom>
            <a:avLst/>
            <a:gdLst/>
            <a:ahLst/>
            <a:cxnLst/>
            <a:rect l="l" t="t" r="r" b="b"/>
            <a:pathLst>
              <a:path w="5643921" h="9368675">
                <a:moveTo>
                  <a:pt x="0" y="0"/>
                </a:moveTo>
                <a:lnTo>
                  <a:pt x="5643921" y="0"/>
                </a:lnTo>
                <a:lnTo>
                  <a:pt x="5643921" y="9368675"/>
                </a:lnTo>
                <a:lnTo>
                  <a:pt x="0" y="9368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909" t="-43913" r="-27350"/>
            </a:stretch>
          </a:blipFill>
        </p:spPr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512539" y="3026960"/>
            <a:ext cx="2039475" cy="2039475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626607" y="3136729"/>
            <a:ext cx="1811339" cy="181133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4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-5400000">
            <a:off x="2666999" y="3273374"/>
            <a:ext cx="3238953" cy="1619477"/>
          </a:xfrm>
          <a:custGeom>
            <a:avLst/>
            <a:gdLst/>
            <a:ahLst/>
            <a:cxnLst/>
            <a:rect l="l" t="t" r="r" b="b"/>
            <a:pathLst>
              <a:path w="3238953" h="1619477">
                <a:moveTo>
                  <a:pt x="0" y="0"/>
                </a:moveTo>
                <a:lnTo>
                  <a:pt x="3238953" y="0"/>
                </a:lnTo>
                <a:lnTo>
                  <a:pt x="3238953" y="1619476"/>
                </a:lnTo>
                <a:lnTo>
                  <a:pt x="0" y="16194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292884" y="3973724"/>
            <a:ext cx="662959" cy="218777"/>
          </a:xfrm>
          <a:custGeom>
            <a:avLst/>
            <a:gdLst/>
            <a:ahLst/>
            <a:cxnLst/>
            <a:rect l="l" t="t" r="r" b="b"/>
            <a:pathLst>
              <a:path w="662959" h="218777">
                <a:moveTo>
                  <a:pt x="0" y="0"/>
                </a:moveTo>
                <a:lnTo>
                  <a:pt x="662959" y="0"/>
                </a:lnTo>
                <a:lnTo>
                  <a:pt x="662959" y="218776"/>
                </a:lnTo>
                <a:lnTo>
                  <a:pt x="0" y="218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2512539" y="6770739"/>
            <a:ext cx="2039475" cy="2039475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8C8C8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626607" y="6880507"/>
            <a:ext cx="1811339" cy="181133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14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 rot="-5400000">
            <a:off x="2666999" y="7017152"/>
            <a:ext cx="3238953" cy="1619477"/>
          </a:xfrm>
          <a:custGeom>
            <a:avLst/>
            <a:gdLst/>
            <a:ahLst/>
            <a:cxnLst/>
            <a:rect l="l" t="t" r="r" b="b"/>
            <a:pathLst>
              <a:path w="3238953" h="1619477">
                <a:moveTo>
                  <a:pt x="0" y="0"/>
                </a:moveTo>
                <a:lnTo>
                  <a:pt x="3238953" y="0"/>
                </a:lnTo>
                <a:lnTo>
                  <a:pt x="3238953" y="1619477"/>
                </a:lnTo>
                <a:lnTo>
                  <a:pt x="0" y="16194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2887564" y="7056491"/>
            <a:ext cx="1322021" cy="1322021"/>
          </a:xfrm>
          <a:custGeom>
            <a:avLst/>
            <a:gdLst/>
            <a:ahLst/>
            <a:cxnLst/>
            <a:rect l="l" t="t" r="r" b="b"/>
            <a:pathLst>
              <a:path w="1322021" h="1322021">
                <a:moveTo>
                  <a:pt x="0" y="0"/>
                </a:moveTo>
                <a:lnTo>
                  <a:pt x="1322022" y="0"/>
                </a:lnTo>
                <a:lnTo>
                  <a:pt x="1322022" y="1322022"/>
                </a:lnTo>
                <a:lnTo>
                  <a:pt x="0" y="1322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5292884" y="7717502"/>
            <a:ext cx="662959" cy="218777"/>
          </a:xfrm>
          <a:custGeom>
            <a:avLst/>
            <a:gdLst/>
            <a:ahLst/>
            <a:cxnLst/>
            <a:rect l="l" t="t" r="r" b="b"/>
            <a:pathLst>
              <a:path w="662959" h="218777">
                <a:moveTo>
                  <a:pt x="0" y="0"/>
                </a:moveTo>
                <a:lnTo>
                  <a:pt x="662959" y="0"/>
                </a:lnTo>
                <a:lnTo>
                  <a:pt x="662959" y="218777"/>
                </a:lnTo>
                <a:lnTo>
                  <a:pt x="0" y="2187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2887564" y="3460440"/>
            <a:ext cx="1241511" cy="1163917"/>
          </a:xfrm>
          <a:custGeom>
            <a:avLst/>
            <a:gdLst/>
            <a:ahLst/>
            <a:cxnLst/>
            <a:rect l="l" t="t" r="r" b="b"/>
            <a:pathLst>
              <a:path w="1241511" h="1163917">
                <a:moveTo>
                  <a:pt x="0" y="0"/>
                </a:moveTo>
                <a:lnTo>
                  <a:pt x="1241512" y="0"/>
                </a:lnTo>
                <a:lnTo>
                  <a:pt x="1241512" y="1163917"/>
                </a:lnTo>
                <a:lnTo>
                  <a:pt x="0" y="116391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5174047" y="1238250"/>
            <a:ext cx="9427260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404271" y="3154553"/>
            <a:ext cx="8790991" cy="1988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4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predictive models to forecast future resale prices based on current trends and historical data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6404271" y="6774053"/>
            <a:ext cx="8790991" cy="2484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44"/>
              </a:lnSpc>
            </a:pPr>
            <a:r>
              <a:rPr lang="en-US" sz="29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Gather more detailed customer insights to understand the preferences and needs of buyers, which can help in tailoring offerings and marketing strategies.</a:t>
            </a:r>
          </a:p>
          <a:p>
            <a:pPr algn="just">
              <a:lnSpc>
                <a:spcPts val="3944"/>
              </a:lnSpc>
            </a:pPr>
            <a:endParaRPr lang="en-US" sz="29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486400" y="4006319"/>
            <a:ext cx="7315200" cy="2274362"/>
          </a:xfrm>
          <a:custGeom>
            <a:avLst/>
            <a:gdLst/>
            <a:ahLst/>
            <a:cxnLst/>
            <a:rect l="l" t="t" r="r" b="b"/>
            <a:pathLst>
              <a:path w="7315200" h="2274362">
                <a:moveTo>
                  <a:pt x="0" y="0"/>
                </a:moveTo>
                <a:lnTo>
                  <a:pt x="7315200" y="0"/>
                </a:lnTo>
                <a:lnTo>
                  <a:pt x="7315200" y="2274362"/>
                </a:lnTo>
                <a:lnTo>
                  <a:pt x="0" y="227436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74047" y="123825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Ending</a:t>
            </a:r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186242" y="-278262"/>
            <a:ext cx="10784377" cy="10843524"/>
          </a:xfrm>
          <a:custGeom>
            <a:avLst/>
            <a:gdLst/>
            <a:ahLst/>
            <a:cxnLst/>
            <a:rect l="l" t="t" r="r" b="b"/>
            <a:pathLst>
              <a:path w="10784377" h="10843524">
                <a:moveTo>
                  <a:pt x="0" y="0"/>
                </a:moveTo>
                <a:lnTo>
                  <a:pt x="10784377" y="0"/>
                </a:lnTo>
                <a:lnTo>
                  <a:pt x="10784377" y="10843524"/>
                </a:lnTo>
                <a:lnTo>
                  <a:pt x="0" y="10843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10605966" y="-556524"/>
            <a:ext cx="10784377" cy="10843524"/>
          </a:xfrm>
          <a:custGeom>
            <a:avLst/>
            <a:gdLst/>
            <a:ahLst/>
            <a:cxnLst/>
            <a:rect l="l" t="t" r="r" b="b"/>
            <a:pathLst>
              <a:path w="10784377" h="10843524">
                <a:moveTo>
                  <a:pt x="10784377" y="0"/>
                </a:moveTo>
                <a:lnTo>
                  <a:pt x="0" y="0"/>
                </a:lnTo>
                <a:lnTo>
                  <a:pt x="0" y="10843524"/>
                </a:lnTo>
                <a:lnTo>
                  <a:pt x="10784377" y="10843524"/>
                </a:lnTo>
                <a:lnTo>
                  <a:pt x="107843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6661" y="2738077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6661" y="4700849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16661" y="6673146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85790" y="2734364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85790" y="4697136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85790" y="6669433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8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959539" y="2734364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959539" y="4697136"/>
            <a:ext cx="66972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6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46619" y="3143334"/>
            <a:ext cx="3109616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6619" y="5106106"/>
            <a:ext cx="4375497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346619" y="7078403"/>
            <a:ext cx="3411746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Recommendation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615747" y="3139620"/>
            <a:ext cx="4086617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615747" y="5102392"/>
            <a:ext cx="4086617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615747" y="7074690"/>
            <a:ext cx="3109616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Future Scope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9497" y="3139620"/>
            <a:ext cx="3109616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89497" y="5102392"/>
            <a:ext cx="3981842" cy="442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35"/>
              </a:lnSpc>
            </a:pPr>
            <a:r>
              <a:rPr lang="en-US" sz="25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Conclusions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174047" y="123825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Table of Content</a:t>
            </a: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 flipH="1">
            <a:off x="11389444" y="2720396"/>
            <a:ext cx="6494068" cy="6494068"/>
          </a:xfrm>
          <a:custGeom>
            <a:avLst/>
            <a:gdLst/>
            <a:ahLst/>
            <a:cxnLst/>
            <a:rect l="l" t="t" r="r" b="b"/>
            <a:pathLst>
              <a:path w="6494068" h="6494068">
                <a:moveTo>
                  <a:pt x="6494069" y="0"/>
                </a:moveTo>
                <a:lnTo>
                  <a:pt x="0" y="0"/>
                </a:lnTo>
                <a:lnTo>
                  <a:pt x="0" y="6494069"/>
                </a:lnTo>
                <a:lnTo>
                  <a:pt x="6494069" y="6494069"/>
                </a:lnTo>
                <a:lnTo>
                  <a:pt x="6494069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814518" y="1283093"/>
            <a:ext cx="5643921" cy="9368675"/>
          </a:xfrm>
          <a:custGeom>
            <a:avLst/>
            <a:gdLst/>
            <a:ahLst/>
            <a:cxnLst/>
            <a:rect l="l" t="t" r="r" b="b"/>
            <a:pathLst>
              <a:path w="5643921" h="9368675">
                <a:moveTo>
                  <a:pt x="0" y="0"/>
                </a:moveTo>
                <a:lnTo>
                  <a:pt x="5643921" y="0"/>
                </a:lnTo>
                <a:lnTo>
                  <a:pt x="5643921" y="9368675"/>
                </a:lnTo>
                <a:lnTo>
                  <a:pt x="0" y="93686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1909" t="-43913" r="-2735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74047" y="123825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1496" y="3419712"/>
            <a:ext cx="10767948" cy="2409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In Real estate industry, accurate property evaluation is critical for successful  decision-making by investors, owners and real estate professionals.</a:t>
            </a:r>
          </a:p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Proper valuation enables determination of fair market prices, negotiation of deals and assessment of investment opportunities.</a:t>
            </a:r>
          </a:p>
          <a:p>
            <a:pPr algn="l">
              <a:lnSpc>
                <a:spcPts val="3195"/>
              </a:lnSpc>
            </a:pPr>
            <a:endParaRPr lang="en-US" sz="2349">
              <a:solidFill>
                <a:srgbClr val="11111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21496" y="5985927"/>
            <a:ext cx="10273736" cy="40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349" b="1">
                <a:solidFill>
                  <a:srgbClr val="111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Dataset information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21496" y="2853746"/>
            <a:ext cx="10273736" cy="409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95"/>
              </a:lnSpc>
            </a:pPr>
            <a:r>
              <a:rPr lang="en-US" sz="2349" b="1">
                <a:solidFill>
                  <a:srgbClr val="111111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Background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1496" y="6547783"/>
            <a:ext cx="10273736" cy="1609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The dataset for this project was provided by a real estate company specializing in housing and property sales.</a:t>
            </a:r>
          </a:p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The data offers comprehensive view of resale market in the specified area.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5400000" flipH="1">
            <a:off x="11793932" y="2764232"/>
            <a:ext cx="6494068" cy="6494068"/>
          </a:xfrm>
          <a:custGeom>
            <a:avLst/>
            <a:gdLst/>
            <a:ahLst/>
            <a:cxnLst/>
            <a:rect l="l" t="t" r="r" b="b"/>
            <a:pathLst>
              <a:path w="6494068" h="6494068">
                <a:moveTo>
                  <a:pt x="6494068" y="0"/>
                </a:moveTo>
                <a:lnTo>
                  <a:pt x="0" y="0"/>
                </a:lnTo>
                <a:lnTo>
                  <a:pt x="0" y="6494068"/>
                </a:lnTo>
                <a:lnTo>
                  <a:pt x="6494068" y="6494068"/>
                </a:lnTo>
                <a:lnTo>
                  <a:pt x="6494068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61341" y="1255636"/>
            <a:ext cx="3982792" cy="9347061"/>
          </a:xfrm>
          <a:custGeom>
            <a:avLst/>
            <a:gdLst/>
            <a:ahLst/>
            <a:cxnLst/>
            <a:rect l="l" t="t" r="r" b="b"/>
            <a:pathLst>
              <a:path w="3982792" h="9347061">
                <a:moveTo>
                  <a:pt x="0" y="0"/>
                </a:moveTo>
                <a:lnTo>
                  <a:pt x="3982793" y="0"/>
                </a:lnTo>
                <a:lnTo>
                  <a:pt x="3982793" y="9347061"/>
                </a:lnTo>
                <a:lnTo>
                  <a:pt x="0" y="93470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05" t="-24513" r="-4740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37998" y="3310688"/>
            <a:ext cx="3332873" cy="8293100"/>
          </a:xfrm>
          <a:custGeom>
            <a:avLst/>
            <a:gdLst/>
            <a:ahLst/>
            <a:cxnLst/>
            <a:rect l="l" t="t" r="r" b="b"/>
            <a:pathLst>
              <a:path w="3332873" h="8293100">
                <a:moveTo>
                  <a:pt x="0" y="0"/>
                </a:moveTo>
                <a:lnTo>
                  <a:pt x="3332873" y="0"/>
                </a:lnTo>
                <a:lnTo>
                  <a:pt x="3332873" y="8293100"/>
                </a:lnTo>
                <a:lnTo>
                  <a:pt x="0" y="8293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7405" t="-17437" r="-47405"/>
            </a:stretch>
          </a:blipFill>
        </p:spPr>
      </p:sp>
      <p:sp>
        <p:nvSpPr>
          <p:cNvPr id="6" name="Freeform 6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461142" y="1000817"/>
            <a:ext cx="9063951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 statement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1496" y="4495714"/>
            <a:ext cx="11172435" cy="2809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The valuation of properties is complex, its market is influenced by diverse factors such as location, property characteristics and market trends.</a:t>
            </a:r>
          </a:p>
          <a:p>
            <a:pPr marL="507285" lvl="1" indent="-253643" algn="l">
              <a:lnSpc>
                <a:spcPts val="3195"/>
              </a:lnSpc>
              <a:buFont typeface="Arial"/>
              <a:buChar char="•"/>
            </a:pPr>
            <a:r>
              <a:rPr lang="en-US" sz="2349">
                <a:solidFill>
                  <a:srgbClr val="111111"/>
                </a:solidFill>
                <a:latin typeface="Poppins"/>
                <a:ea typeface="Poppins"/>
                <a:cs typeface="Poppins"/>
                <a:sym typeface="Poppins"/>
              </a:rPr>
              <a:t>Existing tools lack intuitive analysis and visualization capabilities for quick insights and decision-making. </a:t>
            </a:r>
          </a:p>
          <a:p>
            <a:pPr algn="l">
              <a:lnSpc>
                <a:spcPts val="3195"/>
              </a:lnSpc>
            </a:pPr>
            <a:endParaRPr lang="en-US" sz="2349">
              <a:solidFill>
                <a:srgbClr val="11111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195"/>
              </a:lnSpc>
            </a:pPr>
            <a:endParaRPr lang="en-US" sz="2349">
              <a:solidFill>
                <a:srgbClr val="11111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2988" y="4967395"/>
            <a:ext cx="2935444" cy="2432749"/>
          </a:xfrm>
          <a:custGeom>
            <a:avLst/>
            <a:gdLst/>
            <a:ahLst/>
            <a:cxnLst/>
            <a:rect l="l" t="t" r="r" b="b"/>
            <a:pathLst>
              <a:path w="2935444" h="2432749">
                <a:moveTo>
                  <a:pt x="0" y="0"/>
                </a:moveTo>
                <a:lnTo>
                  <a:pt x="2935445" y="0"/>
                </a:lnTo>
                <a:lnTo>
                  <a:pt x="2935445" y="2432749"/>
                </a:lnTo>
                <a:lnTo>
                  <a:pt x="0" y="24327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699132" y="4670710"/>
            <a:ext cx="2176724" cy="2729434"/>
          </a:xfrm>
          <a:custGeom>
            <a:avLst/>
            <a:gdLst/>
            <a:ahLst/>
            <a:cxnLst/>
            <a:rect l="l" t="t" r="r" b="b"/>
            <a:pathLst>
              <a:path w="2176724" h="2729434">
                <a:moveTo>
                  <a:pt x="0" y="0"/>
                </a:moveTo>
                <a:lnTo>
                  <a:pt x="2176724" y="0"/>
                </a:lnTo>
                <a:lnTo>
                  <a:pt x="2176724" y="2729434"/>
                </a:lnTo>
                <a:lnTo>
                  <a:pt x="0" y="27294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174047" y="123825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Objective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54413" y="7914364"/>
            <a:ext cx="4499188" cy="50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User-friendly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365610" y="7914364"/>
            <a:ext cx="5666935" cy="5050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7"/>
              </a:lnSpc>
              <a:spcBef>
                <a:spcPct val="0"/>
              </a:spcBef>
            </a:pPr>
            <a:r>
              <a:rPr lang="en-US" sz="299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Enhance decision-making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60248" y="8466924"/>
            <a:ext cx="366092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Create a user-friendly analytical tool to understand market dynamics.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769390" y="8466924"/>
            <a:ext cx="4859375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Informative dashboards that enhance decision-making through advanced data analysis and visualization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0" y="2515540"/>
            <a:ext cx="18288000" cy="1031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Develop an intuitive and comprehensive dashboard for descriptive analytics in the real estate industry using PowerBI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047" y="77541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2167090"/>
            <a:ext cx="5067300" cy="5463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RAW DATA DESCRIPTION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3743060"/>
              </p:ext>
            </p:extLst>
          </p:nvPr>
        </p:nvGraphicFramePr>
        <p:xfrm>
          <a:off x="1028700" y="3046152"/>
          <a:ext cx="9718431" cy="4352924"/>
        </p:xfrm>
        <a:graphic>
          <a:graphicData uri="http://schemas.openxmlformats.org/drawingml/2006/table">
            <a:tbl>
              <a:tblPr/>
              <a:tblGrid>
                <a:gridCol w="365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174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40" b="1" dirty="0"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 dirty="0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Details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74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Data shape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15 columns and 141 546 rows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6576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Column names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block,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flat_model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flat_type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floor_area_sqm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lease_commence_date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month,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remaining_lease,resale_price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story_range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street_name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town,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street_lat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street_lon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town_lat</a:t>
                      </a:r>
                      <a:r>
                        <a:rPr lang="en-US" sz="1938" dirty="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, </a:t>
                      </a:r>
                      <a:r>
                        <a:rPr lang="en-US" sz="1938" dirty="0" err="1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town_lon</a:t>
                      </a:r>
                      <a:endParaRPr lang="en-US" sz="1100" dirty="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74047" y="775410"/>
            <a:ext cx="7939905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Preparation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149" y="2167091"/>
            <a:ext cx="871683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DATA TRANSFORMATION AND ANALYSIS</a:t>
            </a:r>
          </a:p>
        </p:txBody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899149" y="2988006"/>
          <a:ext cx="9718431" cy="4348437"/>
        </p:xfrm>
        <a:graphic>
          <a:graphicData uri="http://schemas.openxmlformats.org/drawingml/2006/table">
            <a:tbl>
              <a:tblPr/>
              <a:tblGrid>
                <a:gridCol w="3652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65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28184"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 b="1">
                          <a:solidFill>
                            <a:srgbClr val="FFFFFF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Action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 b="1">
                          <a:solidFill>
                            <a:srgbClr val="FFFFFF"/>
                          </a:solidFill>
                          <a:latin typeface="Poppins Bold"/>
                          <a:ea typeface="Poppins Bold"/>
                          <a:cs typeface="Poppins Bold"/>
                          <a:sym typeface="Poppins Bold"/>
                        </a:rPr>
                        <a:t>Details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184"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New columns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14"/>
                        </a:lnSpc>
                        <a:defRPr/>
                      </a:pPr>
                      <a:r>
                        <a:rPr lang="en-US" sz="1938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Remaining_lease, yrs, Lease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069">
                <a:tc>
                  <a:txBody>
                    <a:bodyPr/>
                    <a:lstStyle/>
                    <a:p>
                      <a:pPr algn="ctr">
                        <a:lnSpc>
                          <a:spcPts val="2716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Poppins"/>
                          <a:ea typeface="Poppins"/>
                          <a:cs typeface="Poppins"/>
                          <a:sym typeface="Poppins"/>
                        </a:rPr>
                        <a:t>Measures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716"/>
                        </a:lnSpc>
                        <a:defRPr/>
                      </a:pPr>
                      <a:r>
                        <a:rPr lang="en-US" sz="1940">
                          <a:solidFill>
                            <a:srgbClr val="000000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Count of Active Leases, Count of Non-Active, Average Resale Price, Percentage active, Total sum of leases/resale transactions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719538" y="3551115"/>
            <a:ext cx="4539762" cy="2051538"/>
          </a:xfrm>
          <a:custGeom>
            <a:avLst/>
            <a:gdLst/>
            <a:ahLst/>
            <a:cxnLst/>
            <a:rect l="l" t="t" r="r" b="b"/>
            <a:pathLst>
              <a:path w="4539762" h="2051538">
                <a:moveTo>
                  <a:pt x="0" y="0"/>
                </a:moveTo>
                <a:lnTo>
                  <a:pt x="4539762" y="0"/>
                </a:lnTo>
                <a:lnTo>
                  <a:pt x="4539762" y="2051539"/>
                </a:lnTo>
                <a:lnTo>
                  <a:pt x="0" y="20515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666" t="-2894" b="-346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0769" y="3551115"/>
            <a:ext cx="4558292" cy="2122588"/>
          </a:xfrm>
          <a:custGeom>
            <a:avLst/>
            <a:gdLst/>
            <a:ahLst/>
            <a:cxnLst/>
            <a:rect l="l" t="t" r="r" b="b"/>
            <a:pathLst>
              <a:path w="4558292" h="2122588">
                <a:moveTo>
                  <a:pt x="0" y="0"/>
                </a:moveTo>
                <a:lnTo>
                  <a:pt x="4558292" y="0"/>
                </a:lnTo>
                <a:lnTo>
                  <a:pt x="4558292" y="2122589"/>
                </a:lnTo>
                <a:lnTo>
                  <a:pt x="0" y="2122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244" t="-8611" b="-665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059615" y="4150458"/>
            <a:ext cx="3722077" cy="3810000"/>
          </a:xfrm>
          <a:custGeom>
            <a:avLst/>
            <a:gdLst/>
            <a:ahLst/>
            <a:cxnLst/>
            <a:rect l="l" t="t" r="r" b="b"/>
            <a:pathLst>
              <a:path w="3722077" h="3810000">
                <a:moveTo>
                  <a:pt x="0" y="0"/>
                </a:moveTo>
                <a:lnTo>
                  <a:pt x="3722077" y="0"/>
                </a:lnTo>
                <a:lnTo>
                  <a:pt x="3722077" y="3810000"/>
                </a:lnTo>
                <a:lnTo>
                  <a:pt x="0" y="3810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483" t="-3693" r="-2711" b="-102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43000" y="6188808"/>
            <a:ext cx="5011615" cy="1758462"/>
          </a:xfrm>
          <a:custGeom>
            <a:avLst/>
            <a:gdLst/>
            <a:ahLst/>
            <a:cxnLst/>
            <a:rect l="l" t="t" r="r" b="b"/>
            <a:pathLst>
              <a:path w="5011615" h="1758462">
                <a:moveTo>
                  <a:pt x="0" y="0"/>
                </a:moveTo>
                <a:lnTo>
                  <a:pt x="5011615" y="0"/>
                </a:lnTo>
                <a:lnTo>
                  <a:pt x="5011615" y="1758461"/>
                </a:lnTo>
                <a:lnTo>
                  <a:pt x="0" y="1758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280" t="-7084" r="-3431" b="-545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174047" y="1238250"/>
            <a:ext cx="9427260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2587397"/>
            <a:ext cx="8716839" cy="516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  <a:spcBef>
                <a:spcPct val="0"/>
              </a:spcBef>
            </a:pPr>
            <a:r>
              <a:rPr lang="en-US" sz="29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Key Perfomance indicators, KPIs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3000" y="8274783"/>
            <a:ext cx="12920722" cy="1583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37% active leases suggests that there is a </a:t>
            </a: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potential for future resale activities.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average</a:t>
            </a: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resale price sits at $447K</a:t>
            </a:r>
          </a:p>
          <a:p>
            <a:pPr algn="l">
              <a:lnSpc>
                <a:spcPts val="2520"/>
              </a:lnSpc>
            </a:pPr>
            <a:endParaRPr lang="en-US" sz="1800" b="1">
              <a:solidFill>
                <a:srgbClr val="00000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Jurong West</a:t>
            </a:r>
            <a:r>
              <a:rPr lang="en-US" sz="1800" b="1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is the most leading town in terms of resale price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312" r="-20312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1597589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0" y="0"/>
                </a:moveTo>
                <a:lnTo>
                  <a:pt x="1927504" y="0"/>
                </a:lnTo>
                <a:lnTo>
                  <a:pt x="1927504" y="1938075"/>
                </a:lnTo>
                <a:lnTo>
                  <a:pt x="0" y="19380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 flipH="1">
            <a:off x="4794612" y="525561"/>
            <a:ext cx="1927503" cy="1938075"/>
          </a:xfrm>
          <a:custGeom>
            <a:avLst/>
            <a:gdLst/>
            <a:ahLst/>
            <a:cxnLst/>
            <a:rect l="l" t="t" r="r" b="b"/>
            <a:pathLst>
              <a:path w="1927503" h="1938075">
                <a:moveTo>
                  <a:pt x="1927504" y="0"/>
                </a:moveTo>
                <a:lnTo>
                  <a:pt x="0" y="0"/>
                </a:lnTo>
                <a:lnTo>
                  <a:pt x="0" y="1938075"/>
                </a:lnTo>
                <a:lnTo>
                  <a:pt x="1927504" y="1938075"/>
                </a:lnTo>
                <a:lnTo>
                  <a:pt x="1927504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47385" y="3023577"/>
            <a:ext cx="7825154" cy="5158154"/>
          </a:xfrm>
          <a:custGeom>
            <a:avLst/>
            <a:gdLst/>
            <a:ahLst/>
            <a:cxnLst/>
            <a:rect l="l" t="t" r="r" b="b"/>
            <a:pathLst>
              <a:path w="7825154" h="5158154">
                <a:moveTo>
                  <a:pt x="0" y="0"/>
                </a:moveTo>
                <a:lnTo>
                  <a:pt x="7825153" y="0"/>
                </a:lnTo>
                <a:lnTo>
                  <a:pt x="7825153" y="5158154"/>
                </a:lnTo>
                <a:lnTo>
                  <a:pt x="0" y="5158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515" t="-4295" r="-839" b="-1946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74047" y="1238250"/>
            <a:ext cx="9493213" cy="719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63"/>
              </a:lnSpc>
            </a:pPr>
            <a:r>
              <a:rPr lang="en-US" sz="6146" b="1" spc="7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95901" y="3331030"/>
            <a:ext cx="9024753" cy="1063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42569" lvl="1" indent="-221284" algn="l">
              <a:lnSpc>
                <a:spcPts val="2787"/>
              </a:lnSpc>
              <a:buFont typeface="Arial"/>
              <a:buChar char="•"/>
            </a:pPr>
            <a:r>
              <a:rPr lang="en-US" sz="204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4 Room properties </a:t>
            </a: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have high resale price with a sum of $12bn</a:t>
            </a:r>
          </a:p>
          <a:p>
            <a:pPr algn="l">
              <a:lnSpc>
                <a:spcPts val="2787"/>
              </a:lnSpc>
            </a:pPr>
            <a:endParaRPr lang="en-US" sz="2049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42569" lvl="1" indent="-221284" algn="l">
              <a:lnSpc>
                <a:spcPts val="2787"/>
              </a:lnSpc>
              <a:buFont typeface="Arial"/>
              <a:buChar char="•"/>
            </a:pPr>
            <a:r>
              <a:rPr lang="en-US" sz="204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5 room properties follows with a sum resale price of $18bn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590</Words>
  <Application>Microsoft Office PowerPoint</Application>
  <PresentationFormat>Custom</PresentationFormat>
  <Paragraphs>94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Medium</vt:lpstr>
      <vt:lpstr>Open Sans Extra Bold</vt:lpstr>
      <vt:lpstr>Poppins</vt:lpstr>
      <vt:lpstr>Arial</vt:lpstr>
      <vt:lpstr>Arimo</vt:lpstr>
      <vt:lpstr>Calibri</vt:lpstr>
      <vt:lpstr>Arimo Bold</vt:lpstr>
      <vt:lpstr>Poppins Semi-Bold</vt:lpstr>
      <vt:lpstr>Poppins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Background</dc:title>
  <cp:lastModifiedBy>pmradi@outlook.com</cp:lastModifiedBy>
  <cp:revision>1</cp:revision>
  <dcterms:created xsi:type="dcterms:W3CDTF">2006-08-16T00:00:00Z</dcterms:created>
  <dcterms:modified xsi:type="dcterms:W3CDTF">2025-01-18T11:52:03Z</dcterms:modified>
  <dc:identifier>DAGcHiPiNpQ</dc:identifier>
</cp:coreProperties>
</file>